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56" r:id="rId2"/>
    <p:sldId id="321" r:id="rId3"/>
    <p:sldId id="333" r:id="rId4"/>
    <p:sldId id="335" r:id="rId5"/>
    <p:sldId id="336" r:id="rId6"/>
    <p:sldId id="337" r:id="rId7"/>
    <p:sldId id="338" r:id="rId8"/>
    <p:sldId id="339" r:id="rId9"/>
    <p:sldId id="340" r:id="rId10"/>
    <p:sldId id="343" r:id="rId11"/>
    <p:sldId id="342" r:id="rId12"/>
    <p:sldId id="292" r:id="rId13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A2FE6B6E-A043-4969-804B-C25F013D7507}">
          <p14:sldIdLst>
            <p14:sldId id="256"/>
            <p14:sldId id="321"/>
            <p14:sldId id="333"/>
            <p14:sldId id="335"/>
            <p14:sldId id="336"/>
            <p14:sldId id="337"/>
            <p14:sldId id="338"/>
            <p14:sldId id="339"/>
            <p14:sldId id="340"/>
          </p14:sldIdLst>
        </p14:section>
        <p14:section name="Başlıksız Bölüm" id="{31091145-1C35-4E27-8000-784E6B2AF0D6}">
          <p14:sldIdLst>
            <p14:sldId id="343"/>
            <p14:sldId id="342"/>
            <p14:sldId id="292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9C400"/>
    <a:srgbClr val="A4A000"/>
    <a:srgbClr val="F8F200"/>
    <a:srgbClr val="869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70" autoAdjust="0"/>
    <p:restoredTop sz="94807" autoAdjust="0"/>
  </p:normalViewPr>
  <p:slideViewPr>
    <p:cSldViewPr>
      <p:cViewPr>
        <p:scale>
          <a:sx n="64" d="100"/>
          <a:sy n="64" d="100"/>
        </p:scale>
        <p:origin x="-158" y="-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0" d="100"/>
          <a:sy n="100" d="100"/>
        </p:scale>
        <p:origin x="2592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2E020864-FED4-47DA-91A0-F214C3D34969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84429EC6-C2CE-4E7A-B9F9-ADE72B3D0A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0719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85790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542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7246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6684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3289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891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6518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1387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995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429EC6-C2CE-4E7A-B9F9-ADE72B3D0AF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91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70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035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479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66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745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862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56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926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65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570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5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27900-403E-4789-B234-EB328C1F2CD8}" type="datetimeFigureOut">
              <a:rPr lang="tr-TR" smtClean="0"/>
              <a:t>05.07.2017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D131-D6D5-4B3F-8C4B-48B4787F7B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848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2057269"/>
            <a:ext cx="9143999" cy="1904298"/>
          </a:xfrm>
        </p:spPr>
        <p:txBody>
          <a:bodyPr>
            <a:normAutofit/>
          </a:bodyPr>
          <a:lstStyle/>
          <a:p>
            <a:r>
              <a:rPr lang="tr-T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DİYANET İŞLERİ BAŞKANLIĞI</a:t>
            </a:r>
            <a:br>
              <a:rPr lang="tr-TR" sz="28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tr-TR" sz="24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Hac ve Umre Hizmetleri Genel Müdürlüğü</a:t>
            </a:r>
            <a:endParaRPr lang="tr-TR" sz="24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0" y="4522273"/>
            <a:ext cx="9143999" cy="1210983"/>
          </a:xfrm>
        </p:spPr>
        <p:txBody>
          <a:bodyPr>
            <a:noAutofit/>
          </a:bodyPr>
          <a:lstStyle/>
          <a:p>
            <a:r>
              <a:rPr lang="tr-TR" sz="2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2017 Yılı </a:t>
            </a:r>
            <a:r>
              <a:rPr lang="tr-TR" sz="2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Görevli Harcırah </a:t>
            </a:r>
          </a:p>
          <a:p>
            <a:r>
              <a:rPr lang="tr-TR" sz="2200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</a:t>
            </a:r>
            <a:r>
              <a:rPr lang="tr-TR" sz="2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/>
            </a:r>
            <a:br>
              <a:rPr lang="tr-TR" sz="2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tr-TR" sz="2200" b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Hac Emanet Hesapları</a:t>
            </a:r>
            <a:endParaRPr lang="tr-TR" sz="2200" b="1" i="1" dirty="0">
              <a:solidFill>
                <a:srgbClr val="FF000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28" name="AutoShape 4" descr="bismillahirrahmanirrahim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0" name="AutoShape 6" descr="bismillahirrahmanirrahim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2" name="AutoShape 8" descr="bismillahirrahmanirrahim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034" name="AutoShape 10" descr="bismillahirrahmanirrahim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 descr="http://www.koran-unterricht.de/images/stories/bismillah/bismillahirrahmanirrahim04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60338"/>
            <a:ext cx="5184576" cy="1460020"/>
          </a:xfrm>
          <a:prstGeom prst="rect">
            <a:avLst/>
          </a:prstGeom>
          <a:noFill/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3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309563"/>
            <a:ext cx="9144000" cy="122555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ZİRAATBANKASI KART UYGULAMASI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3" name="Dikdörtgen 2"/>
          <p:cNvSpPr/>
          <p:nvPr/>
        </p:nvSpPr>
        <p:spPr>
          <a:xfrm>
            <a:off x="0" y="1702082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Suudi 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Arabistan’da yapılacak para çekme işlemi esnasında hesaptaki TL , Suudi Arabistan </a:t>
            </a:r>
            <a:r>
              <a:rPr lang="tr-TR" b="1" i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Riyali’ne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(SAR) çevrilerek hacılarımız paralarını Suudi Arabistan Riyali (SAR) </a:t>
            </a:r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cinsinden 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çekecektir. </a:t>
            </a:r>
            <a:endParaRPr lang="tr-TR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Visa, Maestro ve </a:t>
            </a:r>
            <a:r>
              <a:rPr lang="tr-TR" b="1" i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MasterCard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logolu tüm Ziraat Bankası </a:t>
            </a:r>
            <a:r>
              <a:rPr lang="tr-TR" b="1" i="1" u="sng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Banka kartları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söz konusu ATM’lere uyumludur.</a:t>
            </a:r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827016" y="1288429"/>
            <a:ext cx="3080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5850" algn="ctr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BANKA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KARTI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288428"/>
            <a:ext cx="1728192" cy="98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27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309563"/>
            <a:ext cx="9144000" cy="110531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BANKA KART UYGULAMALARI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5" name="Dikdörtgen 4"/>
          <p:cNvSpPr/>
          <p:nvPr/>
        </p:nvSpPr>
        <p:spPr>
          <a:xfrm>
            <a:off x="0" y="135044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 algn="ctr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ÖZET TABLO</a:t>
            </a:r>
            <a:endParaRPr lang="tr-T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0" y="2163626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tr-TR" b="1" i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Her </a:t>
            </a:r>
            <a:r>
              <a:rPr lang="tr-TR" b="1" i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üç bankanın kartlarıyla Mekke ve Medine’de nakit para çekmek isteyen hacılarımız</a:t>
            </a:r>
            <a:r>
              <a:rPr lang="tr-TR" b="1" i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 öncelikle </a:t>
            </a:r>
            <a:r>
              <a:rPr lang="tr-TR" b="1" i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hacca gitmeden önce ilgili bankalardan kart talebinde </a:t>
            </a:r>
            <a:r>
              <a:rPr lang="tr-TR" b="1" i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bulunmaları ve </a:t>
            </a:r>
            <a:r>
              <a:rPr lang="tr-TR" b="1" i="1" dirty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kartın bağlı bulunduğu hesaba Türk Lirası yatırmaları gerekmektedir.</a:t>
            </a:r>
            <a:endParaRPr lang="tr-TR" sz="1400" dirty="0">
              <a:effectLst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259452"/>
              </p:ext>
            </p:extLst>
          </p:nvPr>
        </p:nvGraphicFramePr>
        <p:xfrm>
          <a:off x="698740" y="3645024"/>
          <a:ext cx="7833699" cy="2448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6595">
                  <a:extLst>
                    <a:ext uri="{9D8B030D-6E8A-4147-A177-3AD203B41FA5}">
                      <a16:colId xmlns:a16="http://schemas.microsoft.com/office/drawing/2014/main" xmlns="" val="4242552347"/>
                    </a:ext>
                  </a:extLst>
                </a:gridCol>
                <a:gridCol w="2054811">
                  <a:extLst>
                    <a:ext uri="{9D8B030D-6E8A-4147-A177-3AD203B41FA5}">
                      <a16:colId xmlns:a16="http://schemas.microsoft.com/office/drawing/2014/main" xmlns="" val="4032854051"/>
                    </a:ext>
                  </a:extLst>
                </a:gridCol>
                <a:gridCol w="1665807">
                  <a:extLst>
                    <a:ext uri="{9D8B030D-6E8A-4147-A177-3AD203B41FA5}">
                      <a16:colId xmlns:a16="http://schemas.microsoft.com/office/drawing/2014/main" xmlns="" val="1874643482"/>
                    </a:ext>
                  </a:extLst>
                </a:gridCol>
                <a:gridCol w="2286486">
                  <a:extLst>
                    <a:ext uri="{9D8B030D-6E8A-4147-A177-3AD203B41FA5}">
                      <a16:colId xmlns:a16="http://schemas.microsoft.com/office/drawing/2014/main" xmlns="" val="1410280462"/>
                    </a:ext>
                  </a:extLst>
                </a:gridCol>
              </a:tblGrid>
              <a:tr h="742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BANKA</a:t>
                      </a:r>
                      <a:endParaRPr lang="tr-TR" sz="11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PARA</a:t>
                      </a:r>
                      <a:r>
                        <a:rPr lang="tr-TR" sz="1400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tr-TR" sz="14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ÇEKMEYE </a:t>
                      </a:r>
                      <a:r>
                        <a:rPr lang="tr-TR" sz="14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UYGUN KARTLAR</a:t>
                      </a:r>
                      <a:endParaRPr lang="tr-TR" sz="11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PARA ÇEKİLEBİLECEK BANKALAR</a:t>
                      </a:r>
                      <a:endParaRPr lang="tr-TR" sz="11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KOMİSYON/MASRAF</a:t>
                      </a:r>
                      <a:endParaRPr lang="tr-TR" sz="11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29919450"/>
                  </a:ext>
                </a:extLst>
              </a:tr>
              <a:tr h="6074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ALBARAKATÜRK</a:t>
                      </a:r>
                      <a:endParaRPr lang="tr-TR" sz="11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Hicaz kart/Diğer ATM Kartları</a:t>
                      </a:r>
                      <a:endParaRPr lang="tr-TR" sz="1100" b="1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 Rajhi Bank</a:t>
                      </a:r>
                      <a:endParaRPr lang="tr-TR" sz="1100" b="1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1 EUR </a:t>
                      </a:r>
                      <a:r>
                        <a:rPr lang="tr-TR" sz="1400" b="1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Karışığı</a:t>
                      </a:r>
                      <a:r>
                        <a:rPr lang="tr-TR" sz="1400" b="1" baseline="0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 </a:t>
                      </a:r>
                      <a:r>
                        <a:rPr lang="tr-TR" sz="1400" b="1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SAR</a:t>
                      </a:r>
                      <a:endParaRPr lang="tr-TR" sz="11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58295472"/>
                  </a:ext>
                </a:extLst>
              </a:tr>
              <a:tr h="67498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KUVEYTTÜRK</a:t>
                      </a:r>
                      <a:endParaRPr lang="tr-TR" sz="11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 dirty="0" err="1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Sağlamkart</a:t>
                      </a:r>
                      <a:r>
                        <a:rPr lang="tr-TR" sz="1400" b="1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/Diğer ATM Kartları</a:t>
                      </a:r>
                      <a:endParaRPr lang="tr-TR" sz="11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Tüm Bankalar</a:t>
                      </a:r>
                      <a:endParaRPr lang="tr-TR" sz="1100" b="1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% 1,5</a:t>
                      </a:r>
                      <a:endParaRPr lang="tr-TR" sz="1100" b="1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19695118"/>
                  </a:ext>
                </a:extLst>
              </a:tr>
              <a:tr h="4233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ZİRAAT BANKASI</a:t>
                      </a:r>
                      <a:endParaRPr lang="tr-TR" sz="1100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 dirty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Tüm ATM Kartları</a:t>
                      </a:r>
                      <a:endParaRPr lang="tr-TR" sz="11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Al İnma Bank</a:t>
                      </a:r>
                      <a:endParaRPr lang="tr-TR" sz="1100" b="1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effectLst/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YOK</a:t>
                      </a:r>
                      <a:endParaRPr lang="tr-TR" sz="1100" b="1" dirty="0">
                        <a:effectLst/>
                        <a:latin typeface="Ebrima" panose="02000000000000000000" pitchFamily="2" charset="0"/>
                        <a:ea typeface="Ebrima" panose="02000000000000000000" pitchFamily="2" charset="0"/>
                        <a:cs typeface="Ebrima" panose="02000000000000000000" pitchFamily="2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10242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29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2015716" y="4187725"/>
            <a:ext cx="5112568" cy="861774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tr-TR" sz="2500" i="1" dirty="0" smtClean="0">
                <a:latin typeface="Bookman Old Style" pitchFamily="18" charset="0"/>
                <a:cs typeface="Andalus" pitchFamily="18" charset="-78"/>
              </a:rPr>
              <a:t>Hac ve Umre Muhasebe Müdürlüğü</a:t>
            </a:r>
            <a:endParaRPr lang="tr-TR" sz="2500" i="1" dirty="0">
              <a:latin typeface="Bookman Old Style" pitchFamily="18" charset="0"/>
              <a:cs typeface="Andalus" pitchFamily="18" charset="-78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0" y="2729523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i="1" dirty="0" smtClean="0">
                <a:latin typeface="Bookman Old Style" pitchFamily="18" charset="0"/>
                <a:cs typeface="Andalus" pitchFamily="18" charset="-78"/>
              </a:rPr>
              <a:t>Teşekkürler…</a:t>
            </a:r>
            <a:endParaRPr lang="tr-TR" sz="5000" i="1" dirty="0">
              <a:latin typeface="Bookman Old Style" pitchFamily="18" charset="0"/>
              <a:cs typeface="Andalus" pitchFamily="18" charset="-78"/>
            </a:endParaRPr>
          </a:p>
        </p:txBody>
      </p:sp>
      <p:sp>
        <p:nvSpPr>
          <p:cNvPr id="11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11036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14400" y="309563"/>
            <a:ext cx="8229600" cy="122555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GÖREVLİ HARCIRAH UYGULAMASI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0" y="2339215"/>
            <a:ext cx="9143999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741600" indent="-2857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Harcırahların Yarısı Gitmeden Önce Görevlilerin Müftülükler Aracılığı İle Sisteme Girecekleri Banka IBAN Numaralarına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(Kurban Ücreti Kesildikten Sonra Kalan Bakiye) Avans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Olarak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Gönderilecektir.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6" name="Dikdörtgen 5"/>
          <p:cNvSpPr/>
          <p:nvPr/>
        </p:nvSpPr>
        <p:spPr>
          <a:xfrm>
            <a:off x="-2700" y="1656621"/>
            <a:ext cx="914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1600" indent="-2857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Görevli Harcırahlarının Tamamı Türkiye’de ve Türk Lirası Cinsinden Ödenecektir.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-2700" y="5302949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1600" indent="-285750">
              <a:buFont typeface="Wingdings" panose="05000000000000000000" pitchFamily="2" charset="2"/>
              <a:buChar char="ü"/>
            </a:pP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Kalan Bakiyeler ise 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HAC’ dan Türkiye’ye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Dönüş Yaptıktan Sonra Yine Aynı </a:t>
            </a:r>
            <a:r>
              <a:rPr lang="tr-TR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IBAN’a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gönderilecektir.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-2700" y="3479785"/>
            <a:ext cx="9146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1600" indent="-285750">
              <a:buFont typeface="Wingdings" panose="05000000000000000000" pitchFamily="2" charset="2"/>
              <a:buChar char="ü"/>
            </a:pP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Verilen Avanslardan Kurban Ücreti kesildikten sonda kalan tutarın ödemesi yapılacaktır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0" y="423386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1600" indent="-285750">
              <a:buFont typeface="Wingdings" panose="05000000000000000000" pitchFamily="2" charset="2"/>
              <a:buChar char="ü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Ekiplerin Dönüş Tarihi ve Bilgilerini; Ekip Başkanları, Kafile Başkanları, Bölge Sorumluları oluşturulacak bir form ile Mekke ve Medine Koordinasyon ve İskan Ekip Başkanlıklarına Bildireceklerdir.</a:t>
            </a:r>
            <a:endParaRPr lang="tr-T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70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7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309563"/>
            <a:ext cx="9144000" cy="122555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HAC EMANET HESABI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0" y="2960221"/>
            <a:ext cx="9143999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5850">
              <a:spcAft>
                <a:spcPts val="600"/>
              </a:spcAft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HAC EMANET HESABI </a:t>
            </a:r>
          </a:p>
          <a:p>
            <a:pPr marL="1198800" lvl="1" indent="-285750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Vakıfbank Meşrutiyet Şubesi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6" name="Dikdörtgen 5"/>
          <p:cNvSpPr/>
          <p:nvPr/>
        </p:nvSpPr>
        <p:spPr>
          <a:xfrm>
            <a:off x="0" y="171532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 algn="ctr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VAKIFBANK İŞBİRLİĞİ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0" y="3873822"/>
            <a:ext cx="9143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>
              <a:spcBef>
                <a:spcPts val="600"/>
              </a:spcBef>
              <a:spcAft>
                <a:spcPts val="600"/>
              </a:spcAft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YATIRILAN PARA CİNSİ</a:t>
            </a:r>
            <a:endParaRPr lang="tr-TR" b="1" dirty="0">
              <a:solidFill>
                <a:schemeClr val="accent2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19880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Türk Lirası</a:t>
            </a:r>
          </a:p>
          <a:p>
            <a:pPr marL="1198800" lvl="1" indent="-285750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Suudi Arabistan Riyali</a:t>
            </a:r>
            <a:endParaRPr lang="tr-T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Dikdörtgen 14"/>
          <p:cNvSpPr/>
          <p:nvPr/>
        </p:nvSpPr>
        <p:spPr>
          <a:xfrm>
            <a:off x="0" y="5086925"/>
            <a:ext cx="91440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>
              <a:spcBef>
                <a:spcPts val="600"/>
              </a:spcBef>
              <a:spcAft>
                <a:spcPts val="600"/>
              </a:spcAft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ÖDENECEK PARA CİNSİ</a:t>
            </a:r>
          </a:p>
          <a:p>
            <a:pPr marL="1198800" lvl="1" indent="-285750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Suudi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Arabistan Riyali</a:t>
            </a:r>
          </a:p>
        </p:txBody>
      </p:sp>
      <p:pic>
        <p:nvPicPr>
          <p:cNvPr id="17" name="Resim 16" descr="http://a640.phobos.apple.com/us/r1000/106/Purple/v4/e8/4a/fa/e84afa8d-bf3b-ec71-fd9f-dded5a3ff329/mzl.fzuatwbq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58177"/>
            <a:ext cx="1224136" cy="95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566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14400" y="309563"/>
            <a:ext cx="8229600" cy="122555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HAC EMANET HESABI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76980" y="2517466"/>
            <a:ext cx="9143999" cy="141577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5850"/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SUUDİ ARABİSTAN ÖDEME YAPILACAK YERLER</a:t>
            </a:r>
          </a:p>
          <a:p>
            <a:pPr marL="1198800" lvl="1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Mekke’de 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Bölge,</a:t>
            </a:r>
            <a:endParaRPr lang="tr-T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198800" lvl="1" indent="-285750">
              <a:buFont typeface="Wingdings" panose="05000000000000000000" pitchFamily="2" charset="2"/>
              <a:buChar char="v"/>
            </a:pP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Medine’de 2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Bölge’de,</a:t>
            </a:r>
            <a:endParaRPr lang="tr-T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913050" lvl="1">
              <a:spcBef>
                <a:spcPts val="600"/>
              </a:spcBef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Oluşturulan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Muhasebe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Ofisleri</a:t>
            </a:r>
            <a:endParaRPr lang="tr-T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6254" y="171532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 algn="ctr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DİYANET - VAKIFBANK İŞBİRLİĞİ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0" y="3977486"/>
            <a:ext cx="91440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>
              <a:spcAft>
                <a:spcPts val="600"/>
              </a:spcAft>
            </a:pPr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KALAN TUTARLARIN İADESİ</a:t>
            </a:r>
          </a:p>
          <a:p>
            <a:pPr marL="1198800" lvl="1" indent="-285750">
              <a:buFont typeface="Wingdings" panose="05000000000000000000" pitchFamily="2" charset="2"/>
              <a:buChar char="v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Türk Lirası İade İçin; Türkiye’ye Döndükten Sonra; Adı Soyadı, TCKN,  GSM Numarası ve Banka IBAN bilgilerinin </a:t>
            </a:r>
          </a:p>
          <a:p>
            <a:pPr marL="1198800" lvl="1" indent="-28575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Suudi Riyali İçin ise;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Adı Soyadı, TCKN,  GSM Numarası ve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Vakıfbank Şube İsminin belirtildiği</a:t>
            </a:r>
            <a:endParaRPr lang="tr-T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913050" lvl="1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Bir Dilekçe ile  İl ve  İlçe Müftülükleri ne başvuru yapılacaktır.</a:t>
            </a:r>
            <a:endParaRPr lang="tr-T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3" name="Resim 12" descr="http://a640.phobos.apple.com/us/r1000/106/Purple/v4/e8/4a/fa/e84afa8d-bf3b-ec71-fd9f-dded5a3ff329/mzl.fzuatwbq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63866"/>
            <a:ext cx="1440160" cy="8130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689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309563"/>
            <a:ext cx="9144000" cy="122555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ALBARAKATÜRK  KART  UYGULAMASI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6" name="Dikdörtgen 5"/>
          <p:cNvSpPr/>
          <p:nvPr/>
        </p:nvSpPr>
        <p:spPr>
          <a:xfrm>
            <a:off x="0" y="183553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 algn="ctr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HİCAZ KART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0" y="2361654"/>
            <a:ext cx="9144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540000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	Albaraka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Türk Katılım Bankası’nın  Hicaz Kartı ve ayrıca tüm Albaraka Türk ATM kartlarıyla;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aşağıdaki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şartlarla Mekke ve Medine’de para çekim işlemleri yapılmaktadır.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0" y="3574757"/>
            <a:ext cx="9144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080000" lvl="2" indent="-285750">
              <a:buFont typeface="Wingdings" panose="05000000000000000000" pitchFamily="2" charset="2"/>
              <a:buChar char="q"/>
            </a:pP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Hicaz kart ile yapılan para çekme işlemlerinde 1€ + BSMV ücreti yansıtılmaktadır,</a:t>
            </a:r>
          </a:p>
        </p:txBody>
      </p:sp>
      <p:sp>
        <p:nvSpPr>
          <p:cNvPr id="7" name="Dikdörtgen 6"/>
          <p:cNvSpPr/>
          <p:nvPr/>
        </p:nvSpPr>
        <p:spPr>
          <a:xfrm>
            <a:off x="0" y="4377878"/>
            <a:ext cx="9144000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080000" lvl="2" indent="-285750">
              <a:buFont typeface="Wingdings" panose="05000000000000000000" pitchFamily="2" charset="2"/>
              <a:buChar char="q"/>
            </a:pP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Harameyn’de en yaygın banka Al </a:t>
            </a:r>
            <a:r>
              <a:rPr lang="tr-TR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Rajhi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Bank olup </a:t>
            </a:r>
            <a:r>
              <a:rPr lang="tr-TR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MasterCard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/Maestro ya da Visa/ Visa Plus logolu tüm ATM’lerden para çekim işlemi gerçekleştirebilirler. 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3768" y="1498847"/>
            <a:ext cx="1584176" cy="86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15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14400" y="309563"/>
            <a:ext cx="8229600" cy="122555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ALBARAKATÜRK  KART  UYGULAMASI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6" name="Dikdörtgen 5"/>
          <p:cNvSpPr/>
          <p:nvPr/>
        </p:nvSpPr>
        <p:spPr>
          <a:xfrm>
            <a:off x="0" y="171532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 algn="ctr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HİCAZ KART </a:t>
            </a:r>
          </a:p>
        </p:txBody>
      </p:sp>
      <p:sp>
        <p:nvSpPr>
          <p:cNvPr id="13" name="Dikdörtgen 12"/>
          <p:cNvSpPr/>
          <p:nvPr/>
        </p:nvSpPr>
        <p:spPr>
          <a:xfrm>
            <a:off x="0" y="4437112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0" indent="-285750">
              <a:buFont typeface="Wingdings" panose="05000000000000000000" pitchFamily="2" charset="2"/>
              <a:buChar char="q"/>
            </a:pP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Örnek olarak </a:t>
            </a:r>
            <a:r>
              <a:rPr lang="tr-TR" b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Tower’ın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hemen altında bir Al- </a:t>
            </a:r>
            <a:r>
              <a:rPr lang="tr-TR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Rajhi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Bank ATM’si yer almaktadır. Ayrıca Mekke ve Medine’nin bir çok bölgesinde de ilgili bankanın ATM </a:t>
            </a:r>
            <a:r>
              <a:rPr lang="tr-TR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leri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bulunmaktadır.</a:t>
            </a:r>
            <a:endParaRPr lang="tr-TR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0" y="259974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0" indent="-285750">
              <a:buFont typeface="Wingdings" panose="05000000000000000000" pitchFamily="2" charset="2"/>
              <a:buChar char="q"/>
            </a:pP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Suudi Arabistan’daki banka ATM’lerinde Arapça ve İngilizce dil seçimi bulunmaktadır. Hacı adayları,  Türkiye’deki gibi kartlarını ATM’ye yerleştirip </a:t>
            </a:r>
            <a:r>
              <a:rPr lang="tr-TR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PIN’lerini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girdikten sonra Cash </a:t>
            </a:r>
            <a:r>
              <a:rPr lang="tr-TR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Withdrawal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seçeneği ile para çekme menüsüne girebilirler, çekmek istedikleri tutarı girdikten sonra </a:t>
            </a:r>
            <a:r>
              <a:rPr lang="tr-TR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enter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(giriş/ ATM’de yeşil logolu giriş tuşu) tuşuna basıp paralarını çekebilirler.</a:t>
            </a:r>
          </a:p>
        </p:txBody>
      </p:sp>
      <p:pic>
        <p:nvPicPr>
          <p:cNvPr id="15" name="Resim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3768" y="1268611"/>
            <a:ext cx="1584176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3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309563"/>
            <a:ext cx="9144000" cy="122555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KUVEYTTÜRK KART UYGULAMASI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6" name="Dikdörtgen 5"/>
          <p:cNvSpPr/>
          <p:nvPr/>
        </p:nvSpPr>
        <p:spPr>
          <a:xfrm>
            <a:off x="0" y="171532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 algn="ctr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SAĞLAM KART</a:t>
            </a:r>
          </a:p>
        </p:txBody>
      </p:sp>
      <p:sp>
        <p:nvSpPr>
          <p:cNvPr id="3" name="Dikdörtgen 2"/>
          <p:cNvSpPr/>
          <p:nvPr/>
        </p:nvSpPr>
        <p:spPr>
          <a:xfrm>
            <a:off x="0" y="2510403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Tüm Suudi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ATM’lerinden Sağlam Kredi Kartı ile Ücretsiz Nakit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Avans Çekilebilir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720000"/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Kart Limitleri:</a:t>
            </a:r>
            <a:endParaRPr lang="tr-TR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28000"/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1-Kart 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Limitinin %10’u ile </a:t>
            </a:r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sınırlı</a:t>
            </a:r>
          </a:p>
          <a:p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080000"/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Klasik Sağlam Kart için en fazla 500</a:t>
            </a:r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</a:t>
            </a:r>
          </a:p>
          <a:p>
            <a:pPr marL="1080000"/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080000"/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Gold Sağlam Kart  için </a:t>
            </a:r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1.000,</a:t>
            </a:r>
          </a:p>
          <a:p>
            <a:pPr marL="1080000"/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080000"/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 Platinum Sağlam kartlar için </a:t>
            </a:r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2.000 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TL’nin Riyal karşılığı kadar.</a:t>
            </a:r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1080000"/>
            <a:r>
              <a:rPr lang="tr-TR" b="1" i="1" dirty="0"/>
              <a:t> 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412776"/>
            <a:ext cx="1296144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2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0" y="309563"/>
            <a:ext cx="9144000" cy="122555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KUVEYTTÜRK KART UYGULAMASI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6" name="Dikdörtgen 5"/>
          <p:cNvSpPr/>
          <p:nvPr/>
        </p:nvSpPr>
        <p:spPr>
          <a:xfrm>
            <a:off x="0" y="1715325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5850" algn="ctr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BANKA KARTI</a:t>
            </a:r>
          </a:p>
        </p:txBody>
      </p:sp>
      <p:sp>
        <p:nvSpPr>
          <p:cNvPr id="3" name="Dikdörtgen 2"/>
          <p:cNvSpPr/>
          <p:nvPr/>
        </p:nvSpPr>
        <p:spPr>
          <a:xfrm>
            <a:off x="0" y="208465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Hacı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adaylarımız </a:t>
            </a:r>
            <a:r>
              <a:rPr lang="tr-TR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Kuveyttürk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Katılım Bankasının Visa ya da Master </a:t>
            </a:r>
            <a:r>
              <a:rPr lang="tr-TR" b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Card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logolu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ATM kartları ile dünyanın her yerinden cari hesaplarındaki parayı </a:t>
            </a:r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çekebilirler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endParaRPr lang="tr-TR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u="sng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25750" indent="-285750">
              <a:buFont typeface="Courier New" panose="02070309020205020404" pitchFamily="49" charset="0"/>
              <a:buChar char="o"/>
            </a:pPr>
            <a:endParaRPr lang="tr-TR" b="1" i="1" u="sng" dirty="0" smtClean="0">
              <a:solidFill>
                <a:srgbClr val="0070C0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25750" indent="-285750">
              <a:buFont typeface="Courier New" panose="02070309020205020404" pitchFamily="49" charset="0"/>
              <a:buChar char="o"/>
            </a:pP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Bunun </a:t>
            </a:r>
            <a:r>
              <a:rPr lang="tr-TR" b="1" i="1" u="sng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için müşterilerimizin Riyal bulundurmasına </a:t>
            </a: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gerek yoktur</a:t>
            </a:r>
            <a:r>
              <a:rPr lang="tr-TR" b="1" i="1" u="sng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 </a:t>
            </a:r>
            <a:endParaRPr lang="tr-TR" b="1" i="1" u="sng" dirty="0" smtClean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25750" indent="-285750">
              <a:buFont typeface="Courier New" panose="02070309020205020404" pitchFamily="49" charset="0"/>
              <a:buChar char="o"/>
            </a:pPr>
            <a:endParaRPr lang="tr-TR" b="1" i="1" u="sng" dirty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25750" indent="-285750">
              <a:buFont typeface="Courier New" panose="02070309020205020404" pitchFamily="49" charset="0"/>
              <a:buChar char="o"/>
            </a:pP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TL </a:t>
            </a:r>
            <a:r>
              <a:rPr lang="tr-TR" b="1" i="1" u="sng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hesabındaki parayı </a:t>
            </a:r>
            <a:r>
              <a:rPr lang="tr-TR" b="1" i="1" u="sng" dirty="0" err="1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Arabistanda</a:t>
            </a:r>
            <a:r>
              <a:rPr lang="tr-TR" b="1" i="1" u="sng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Riyal olarak çekebilirler. </a:t>
            </a:r>
          </a:p>
          <a:p>
            <a:pPr marL="825750" indent="-285750">
              <a:buFont typeface="Courier New" panose="02070309020205020404" pitchFamily="49" charset="0"/>
              <a:buChar char="o"/>
            </a:pPr>
            <a:endParaRPr lang="tr-TR" b="1" i="1" u="sng" dirty="0" smtClean="0">
              <a:solidFill>
                <a:schemeClr val="accent6">
                  <a:lumMod val="7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825750" indent="-285750">
              <a:buFont typeface="Courier New" panose="02070309020205020404" pitchFamily="49" charset="0"/>
              <a:buChar char="o"/>
            </a:pP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Bu </a:t>
            </a:r>
            <a:r>
              <a:rPr lang="tr-TR" b="1" i="1" u="sng" dirty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işlemden %1.5 komisyon alınmaktadır</a:t>
            </a:r>
            <a:r>
              <a:rPr lang="tr-TR" b="1" i="1" u="sng" dirty="0" smtClean="0">
                <a:solidFill>
                  <a:schemeClr val="accent6">
                    <a:lumMod val="7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.</a:t>
            </a:r>
          </a:p>
          <a:p>
            <a:pPr marL="540000"/>
            <a:endParaRPr lang="tr-TR" b="1" u="sng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12776"/>
            <a:ext cx="1440160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4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-29389" y="345826"/>
            <a:ext cx="9144000" cy="1225550"/>
          </a:xfrm>
        </p:spPr>
        <p:txBody>
          <a:bodyPr>
            <a:normAutofit/>
          </a:bodyPr>
          <a:lstStyle/>
          <a:p>
            <a:pPr lvl="2" algn="ctr"/>
            <a:r>
              <a:rPr lang="tr-TR" b="1" dirty="0" smtClean="0">
                <a:solidFill>
                  <a:srgbClr val="FF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ZİRAATBANKASI KART UYGULAMASI</a:t>
            </a:r>
          </a:p>
        </p:txBody>
      </p:sp>
      <p:pic>
        <p:nvPicPr>
          <p:cNvPr id="4" name="Picture 2" descr="http://www.diyanetvakfi.org.tr/images/template/tdv3dLogo.png" hidden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332656"/>
            <a:ext cx="1209675" cy="1571626"/>
          </a:xfrm>
          <a:prstGeom prst="rect">
            <a:avLst/>
          </a:prstGeom>
          <a:noFill/>
        </p:spPr>
      </p:pic>
      <p:sp>
        <p:nvSpPr>
          <p:cNvPr id="18434" name="AutoShape 2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38" name="AutoShape 6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18440" name="AutoShape 8" descr="diyanet işleri başkanlığı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123728" cy="1620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4000" y="345826"/>
            <a:ext cx="1800000" cy="1153022"/>
          </a:xfrm>
          <a:prstGeom prst="rect">
            <a:avLst/>
          </a:prstGeom>
        </p:spPr>
      </p:pic>
      <p:sp>
        <p:nvSpPr>
          <p:cNvPr id="16" name="1 Başlık"/>
          <p:cNvSpPr txBox="1">
            <a:spLocks/>
          </p:cNvSpPr>
          <p:nvPr/>
        </p:nvSpPr>
        <p:spPr>
          <a:xfrm>
            <a:off x="53752" y="6507701"/>
            <a:ext cx="9036496" cy="35029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/>
            <a:r>
              <a:rPr lang="tr-TR" sz="1500" i="1" kern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ea typeface="Ebrima" panose="02000000000000000000" pitchFamily="2" charset="0"/>
                <a:cs typeface="Ebrima" panose="02000000000000000000" pitchFamily="2" charset="0"/>
              </a:rPr>
              <a:t>Hac ve Umre Muhasebe Müdürlüğü</a:t>
            </a:r>
          </a:p>
        </p:txBody>
      </p:sp>
      <p:sp>
        <p:nvSpPr>
          <p:cNvPr id="3" name="Dikdörtgen 2"/>
          <p:cNvSpPr/>
          <p:nvPr/>
        </p:nvSpPr>
        <p:spPr>
          <a:xfrm>
            <a:off x="0" y="1702082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Ziraat 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Bankasının  Mekke ve Medine’de bulunan AL INMA BANK ile ATM </a:t>
            </a:r>
            <a:r>
              <a:rPr lang="tr-TR" b="1" i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lerden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para </a:t>
            </a:r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çekilmesi ile 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ilgili anlaşması mevcuttur. </a:t>
            </a:r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Mekke 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ve Medine’de bulunan ALINMA BANK ATM </a:t>
            </a:r>
            <a:r>
              <a:rPr lang="tr-TR" b="1" i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lerinde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Türkçe menü yüklenmiş olup, hacılarımız kolaylıkla bu ATM </a:t>
            </a:r>
            <a:r>
              <a:rPr lang="tr-TR" b="1" i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leri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kullanabilirler.</a:t>
            </a:r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 </a:t>
            </a:r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endParaRPr lang="tr-TR" b="1" i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40000"/>
            <a:r>
              <a:rPr lang="tr-TR" b="1" i="1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Alinma</a:t>
            </a:r>
            <a:r>
              <a:rPr lang="tr-TR" b="1" i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Bank ATM’lerinden para çekilebilmesi için Ziraat Bankası tarafından  verilen Visa, Maestro </a:t>
            </a:r>
            <a:r>
              <a:rPr lang="tr-TR" b="1" i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MasterCard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logolu </a:t>
            </a:r>
            <a:r>
              <a:rPr lang="tr-TR" b="1" i="1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Bankakart’ın</a:t>
            </a:r>
            <a:r>
              <a:rPr lang="tr-TR" b="1" i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bağlı bulunduğu ana hesaba TL yatırılacaktır. </a:t>
            </a:r>
            <a:endParaRPr lang="tr-TR" b="1" i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endParaRPr lang="tr-TR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827016" y="1288429"/>
            <a:ext cx="3080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5850" algn="ctr"/>
            <a:r>
              <a:rPr lang="tr-TR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BANKA </a:t>
            </a:r>
            <a:r>
              <a:rPr lang="tr-T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KARTI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86582"/>
            <a:ext cx="2016224" cy="874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37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Özel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6496</TotalTime>
  <Words>625</Words>
  <Application>Microsoft Office PowerPoint</Application>
  <PresentationFormat>Ekran Gösterisi (4:3)</PresentationFormat>
  <Paragraphs>129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Office Theme</vt:lpstr>
      <vt:lpstr>DİYANET İŞLERİ BAŞKANLIĞI Hac ve Umre Hizmetleri Genel Müdürlüğü</vt:lpstr>
      <vt:lpstr>GÖREVLİ HARCIRAH UYGULAMASI</vt:lpstr>
      <vt:lpstr>HAC EMANET HESABI</vt:lpstr>
      <vt:lpstr>HAC EMANET HESABI</vt:lpstr>
      <vt:lpstr>ALBARAKATÜRK  KART  UYGULAMASI</vt:lpstr>
      <vt:lpstr>ALBARAKATÜRK  KART  UYGULAMASI</vt:lpstr>
      <vt:lpstr>KUVEYTTÜRK KART UYGULAMASI</vt:lpstr>
      <vt:lpstr>KUVEYTTÜRK KART UYGULAMASI</vt:lpstr>
      <vt:lpstr>ZİRAATBANKASI KART UYGULAMASI</vt:lpstr>
      <vt:lpstr>ZİRAATBANKASI KART UYGULAMASI</vt:lpstr>
      <vt:lpstr>BANKA KART UYGULAMALARI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TÜRKİYE DİYANET VAKFI</dc:title>
  <dc:creator>Asus</dc:creator>
  <cp:lastModifiedBy>win7</cp:lastModifiedBy>
  <cp:revision>270</cp:revision>
  <cp:lastPrinted>2017-06-30T07:44:38Z</cp:lastPrinted>
  <dcterms:created xsi:type="dcterms:W3CDTF">2015-05-19T17:11:58Z</dcterms:created>
  <dcterms:modified xsi:type="dcterms:W3CDTF">2017-07-05T14:01:15Z</dcterms:modified>
</cp:coreProperties>
</file>